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20"/>
  </p:notesMasterIdLst>
  <p:handoutMasterIdLst>
    <p:handoutMasterId r:id="rId21"/>
  </p:handoutMasterIdLst>
  <p:sldIdLst>
    <p:sldId id="281" r:id="rId7"/>
    <p:sldId id="322" r:id="rId8"/>
    <p:sldId id="331" r:id="rId9"/>
    <p:sldId id="318" r:id="rId10"/>
    <p:sldId id="332" r:id="rId11"/>
    <p:sldId id="323" r:id="rId12"/>
    <p:sldId id="324" r:id="rId13"/>
    <p:sldId id="327" r:id="rId14"/>
    <p:sldId id="325" r:id="rId15"/>
    <p:sldId id="326" r:id="rId16"/>
    <p:sldId id="328" r:id="rId17"/>
    <p:sldId id="330" r:id="rId18"/>
    <p:sldId id="329" r:id="rId19"/>
  </p:sldIdLst>
  <p:sldSz cx="12192000" cy="6858000"/>
  <p:notesSz cx="6858000" cy="9144000"/>
  <p:embeddedFontLst>
    <p:embeddedFont>
      <p:font typeface="British Council Sans" panose="020B0604020202020204" charset="0"/>
      <p:regular r:id="rId22"/>
      <p:bold r:id="rId23"/>
      <p:italic r:id="rId24"/>
      <p:boldItalic r:id="rId25"/>
    </p:embeddedFont>
    <p:embeddedFont>
      <p:font typeface="British Council Sans Headline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92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0" autoAdjust="0"/>
  </p:normalViewPr>
  <p:slideViewPr>
    <p:cSldViewPr snapToGrid="0" snapToObjects="1">
      <p:cViewPr varScale="1">
        <p:scale>
          <a:sx n="72" d="100"/>
          <a:sy n="72" d="100"/>
        </p:scale>
        <p:origin x="5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@britishcouncil.org.eg" TargetMode="External"/><Relationship Id="rId2" Type="http://schemas.openxmlformats.org/officeDocument/2006/relationships/hyperlink" Target="mailto:Algeria.Information@britishcouncil.or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info@tn.britishcouncil.org" TargetMode="External"/><Relationship Id="rId5" Type="http://schemas.openxmlformats.org/officeDocument/2006/relationships/hyperlink" Target="mailto:info@britishcouncil.org.ma" TargetMode="External"/><Relationship Id="rId4" Type="http://schemas.openxmlformats.org/officeDocument/2006/relationships/hyperlink" Target="https://www.britishcouncil.ly/en/english/learn-online-mobile/digital-library/info.libya@ly.britishcouncil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كيفية الوصول إلى مواردنا الرقمية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AE" dirty="0"/>
              <a:t>مكتبة المجلس الثقافي البريطاني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3B9E04B-8BE0-4751-9C63-CFE4F973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مكتبة المجلس الثقافي البريطاني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عملية التسجيل - الجوال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999" y="1033029"/>
            <a:ext cx="9817629" cy="1340530"/>
          </a:xfrm>
        </p:spPr>
        <p:txBody>
          <a:bodyPr/>
          <a:lstStyle/>
          <a:p>
            <a:r>
              <a:rPr lang="ar-AE" dirty="0"/>
              <a:t>الخطوة 2: يرجى اتباع التعليمات أدناه</a:t>
            </a:r>
          </a:p>
          <a:p>
            <a:endParaRPr lang="en-US" b="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ADBF3-5653-46B1-BDDB-14E53F7B5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33"/>
          <a:stretch/>
        </p:blipFill>
        <p:spPr>
          <a:xfrm>
            <a:off x="340121" y="1527857"/>
            <a:ext cx="3086100" cy="5257800"/>
          </a:xfrm>
          <a:prstGeom prst="rect">
            <a:avLst/>
          </a:prstGeom>
        </p:spPr>
      </p:pic>
      <p:pic>
        <p:nvPicPr>
          <p:cNvPr id="9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8504BB6A-E6D7-47FB-B4CD-DE132B5D9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333"/>
          <a:stretch/>
        </p:blipFill>
        <p:spPr>
          <a:xfrm>
            <a:off x="3593604" y="1527857"/>
            <a:ext cx="3086100" cy="52578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674854-9AD8-46D7-8615-D0D39E229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33"/>
          <a:stretch/>
        </p:blipFill>
        <p:spPr>
          <a:xfrm>
            <a:off x="6847087" y="1527857"/>
            <a:ext cx="3086100" cy="5257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34B398-C32F-4C22-B83C-805F6364359C}"/>
              </a:ext>
            </a:extLst>
          </p:cNvPr>
          <p:cNvSpPr txBox="1"/>
          <p:nvPr/>
        </p:nvSpPr>
        <p:spPr>
          <a:xfrm>
            <a:off x="412197" y="4484442"/>
            <a:ext cx="2799090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asked to indicate your country, choose “United Kingdom”, the look for “the British Council libraries section”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65B4EC-6A03-4D52-B73D-9A931EE03068}"/>
              </a:ext>
            </a:extLst>
          </p:cNvPr>
          <p:cNvSpPr txBox="1"/>
          <p:nvPr/>
        </p:nvSpPr>
        <p:spPr>
          <a:xfrm>
            <a:off x="6990592" y="4391320"/>
            <a:ext cx="279909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your country under “the British Council libraries section” and click next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9636A-901E-4586-B918-1FC43503CBA4}"/>
              </a:ext>
            </a:extLst>
          </p:cNvPr>
          <p:cNvSpPr/>
          <p:nvPr/>
        </p:nvSpPr>
        <p:spPr>
          <a:xfrm>
            <a:off x="10112356" y="248213"/>
            <a:ext cx="2079644" cy="475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dirty="0"/>
              <a:t>Mobile Access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C5B533-9CC9-4AFF-B04F-BCD8145F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734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عملية التسجيل - الجوال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4758887" cy="3430114"/>
          </a:xfrm>
        </p:spPr>
        <p:txBody>
          <a:bodyPr/>
          <a:lstStyle/>
          <a:p>
            <a:r>
              <a:rPr lang="ar-AE" dirty="0"/>
              <a:t>الخطوه 3 :</a:t>
            </a:r>
            <a:endParaRPr lang="en-US" dirty="0"/>
          </a:p>
          <a:p>
            <a:r>
              <a:rPr lang="ar-AE" dirty="0"/>
              <a:t>الأجهزة المحمولة: بمجرد الانتهاء من عملية التسجيل ، قم الدخول والوصول إلى جميع موارد </a:t>
            </a:r>
            <a:r>
              <a:rPr lang="en-US" dirty="0" err="1"/>
              <a:t>RBdigital</a:t>
            </a:r>
            <a:r>
              <a:rPr lang="en-US" dirty="0"/>
              <a:t> </a:t>
            </a:r>
            <a:r>
              <a:rPr lang="ar-AE" dirty="0"/>
              <a:t>في مكان واحد!</a:t>
            </a:r>
          </a:p>
          <a:p>
            <a:r>
              <a:rPr lang="en-US" b="0" dirty="0"/>
              <a:t>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65456A-9D2D-467E-AF79-F96404A14291}"/>
              </a:ext>
            </a:extLst>
          </p:cNvPr>
          <p:cNvSpPr/>
          <p:nvPr/>
        </p:nvSpPr>
        <p:spPr>
          <a:xfrm>
            <a:off x="10112356" y="248213"/>
            <a:ext cx="2079644" cy="475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dirty="0"/>
              <a:t>Mobile Access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73073-18E9-4E81-8877-42B21A52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564" y="1296000"/>
            <a:ext cx="5805997" cy="32587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39DE5-AC6E-49A4-87E7-DF230FC0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9265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مسرح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99" y="1512000"/>
            <a:ext cx="4598915" cy="3430114"/>
          </a:xfrm>
        </p:spPr>
        <p:txBody>
          <a:bodyPr/>
          <a:lstStyle/>
          <a:p>
            <a:r>
              <a:rPr lang="ar-AE" sz="1800" dirty="0"/>
              <a:t>الخطوة 1: قم بزيارة </a:t>
            </a:r>
            <a:r>
              <a:rPr lang="en-US" sz="1800" dirty="0"/>
              <a:t>library.britishcouncil.org </a:t>
            </a:r>
            <a:r>
              <a:rPr lang="ar-AE" sz="1800" dirty="0"/>
              <a:t>واضغط على حسابي واستخدم بيانات اعتماد عضويتك لتسجيل الدخول.</a:t>
            </a:r>
          </a:p>
          <a:p>
            <a:r>
              <a:rPr lang="ar-AE" sz="1800" dirty="0"/>
              <a:t>الخطوة 2: اضغط على رابط المسرح تحت عنوان “</a:t>
            </a:r>
            <a:endParaRPr lang="en-US" sz="1800" dirty="0"/>
          </a:p>
          <a:p>
            <a:r>
              <a:rPr lang="en-US" sz="1800" dirty="0"/>
              <a:t>Watch".</a:t>
            </a:r>
          </a:p>
          <a:p>
            <a:r>
              <a:rPr lang="ar-AE" sz="1800" dirty="0"/>
              <a:t>الخطوة 3: انقر على خيار تسجيل الدخول في الزاوية اليمنى العليا من الصفحة الرئيسية وأدخل بيانات الاعتماد التالية:</a:t>
            </a:r>
          </a:p>
          <a:p>
            <a:r>
              <a:rPr lang="ar-AE" sz="1800" b="0" dirty="0">
                <a:solidFill>
                  <a:srgbClr val="C00000"/>
                </a:solidFill>
              </a:rPr>
              <a:t>اسم المستخدم: </a:t>
            </a:r>
            <a:r>
              <a:rPr lang="en-GB" sz="1800" b="0" dirty="0" err="1">
                <a:solidFill>
                  <a:srgbClr val="C00000"/>
                </a:solidFill>
              </a:rPr>
              <a:t>bcdigital</a:t>
            </a:r>
            <a:endParaRPr lang="en-GB" sz="1800" b="0" dirty="0">
              <a:solidFill>
                <a:srgbClr val="C00000"/>
              </a:solidFill>
            </a:endParaRPr>
          </a:p>
          <a:p>
            <a:r>
              <a:rPr lang="ar-AE" sz="1800" b="0" dirty="0">
                <a:solidFill>
                  <a:srgbClr val="C00000"/>
                </a:solidFill>
              </a:rPr>
              <a:t>–كلمة المرور: </a:t>
            </a:r>
            <a:r>
              <a:rPr lang="en-GB" sz="1800" b="0" dirty="0" err="1">
                <a:solidFill>
                  <a:srgbClr val="C00000"/>
                </a:solidFill>
              </a:rPr>
              <a:t>bc_digital</a:t>
            </a:r>
            <a:endParaRPr lang="en-GB" sz="1800" b="0" dirty="0">
              <a:solidFill>
                <a:srgbClr val="C00000"/>
              </a:solidFill>
            </a:endParaRPr>
          </a:p>
          <a:p>
            <a:r>
              <a:rPr lang="ar-AE" sz="1800" dirty="0"/>
              <a:t>الخطوة 4: تصفح المجموعة أو ابحث عن الفيلم أو العرض الذي تريد بثه.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1AE6D-BCA4-4E6C-A0AC-85F86CF7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05" y="104964"/>
            <a:ext cx="6467475" cy="62769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0A4D7-D79A-4F99-90B6-70DE5A82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810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استفسارات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99" y="1512000"/>
            <a:ext cx="10439999" cy="3430114"/>
          </a:xfrm>
        </p:spPr>
        <p:txBody>
          <a:bodyPr/>
          <a:lstStyle/>
          <a:p>
            <a:r>
              <a:rPr lang="ar-AE" dirty="0"/>
              <a:t>لأية استفسارات وإذا كان لديك أي مشاكل في التسجيل ، يرجى الاتصال بفريق خدمة العملاء في بلدك</a:t>
            </a:r>
          </a:p>
          <a:p>
            <a:endParaRPr lang="en-US" b="0" dirty="0"/>
          </a:p>
          <a:p>
            <a:r>
              <a:rPr lang="ar-AE" sz="2800" dirty="0"/>
              <a:t>الجزائر</a:t>
            </a:r>
            <a:r>
              <a:rPr lang="en-US" b="0" dirty="0"/>
              <a:t>: </a:t>
            </a:r>
            <a:r>
              <a:rPr lang="en-GB" u="sng" dirty="0">
                <a:hlinkClick r:id="rId2"/>
              </a:rPr>
              <a:t>Algeria.Information@britishcouncil.org</a:t>
            </a:r>
            <a:r>
              <a:rPr lang="en-GB" b="0" dirty="0"/>
              <a:t> </a:t>
            </a:r>
            <a:endParaRPr lang="en-US" b="0" dirty="0"/>
          </a:p>
          <a:p>
            <a:r>
              <a:rPr lang="ar-AE" sz="2800" dirty="0"/>
              <a:t>مصر</a:t>
            </a:r>
            <a:r>
              <a:rPr lang="en-US" b="0" dirty="0"/>
              <a:t>: </a:t>
            </a:r>
            <a:r>
              <a:rPr lang="en-GB" dirty="0">
                <a:hlinkClick r:id="rId3"/>
              </a:rPr>
              <a:t>information@britishcouncil.org.eg</a:t>
            </a:r>
            <a:endParaRPr lang="en-GB" dirty="0"/>
          </a:p>
          <a:p>
            <a:r>
              <a:rPr lang="ar-AE" sz="2800" dirty="0"/>
              <a:t>ليبيا</a:t>
            </a:r>
            <a:r>
              <a:rPr lang="en-US" b="0" dirty="0"/>
              <a:t>: </a:t>
            </a:r>
            <a:r>
              <a:rPr lang="en-GB" u="sng" dirty="0">
                <a:hlinkClick r:id="rId4"/>
              </a:rPr>
              <a:t>info.libya@ly.britishcouncil.org</a:t>
            </a:r>
            <a:endParaRPr lang="en-US" b="0" dirty="0"/>
          </a:p>
          <a:p>
            <a:r>
              <a:rPr lang="ar-AE" sz="2800" dirty="0"/>
              <a:t>المغرب</a:t>
            </a:r>
            <a:r>
              <a:rPr lang="en-US" b="0" dirty="0"/>
              <a:t>: </a:t>
            </a:r>
            <a:r>
              <a:rPr lang="en-GB" dirty="0">
                <a:hlinkClick r:id="rId5"/>
              </a:rPr>
              <a:t>info@britishcouncil.org.ma</a:t>
            </a:r>
            <a:endParaRPr lang="en-US" b="0" dirty="0"/>
          </a:p>
          <a:p>
            <a:r>
              <a:rPr lang="ar-AE" sz="2800" dirty="0"/>
              <a:t>تونس</a:t>
            </a:r>
            <a:r>
              <a:rPr lang="en-US" b="0" dirty="0"/>
              <a:t>: </a:t>
            </a:r>
            <a:r>
              <a:rPr lang="en-GB" u="sng" dirty="0">
                <a:hlinkClick r:id="rId6"/>
              </a:rPr>
              <a:t>info@tn.britishcouncil.org</a:t>
            </a:r>
            <a:endParaRPr lang="en-US" b="0" dirty="0"/>
          </a:p>
          <a:p>
            <a:endParaRPr lang="en-US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55C55A-4908-458D-A450-06713DDD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42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36571"/>
            <a:ext cx="10944000" cy="792000"/>
          </a:xfrm>
        </p:spPr>
        <p:txBody>
          <a:bodyPr/>
          <a:lstStyle/>
          <a:p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خطوات التسجيل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99" y="1332000"/>
            <a:ext cx="4849287" cy="4680000"/>
          </a:xfrm>
        </p:spPr>
        <p:txBody>
          <a:bodyPr/>
          <a:lstStyle/>
          <a:p>
            <a:endParaRPr lang="ar-AE" sz="2000" b="0" dirty="0"/>
          </a:p>
          <a:p>
            <a:r>
              <a:rPr lang="ar-AE" sz="2000" b="0" dirty="0"/>
              <a:t>يرجى تحديد صفحات المكتبة الرقمية على موقع بلدك</a:t>
            </a:r>
            <a:endParaRPr lang="en-US" sz="2000" b="0" dirty="0"/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ar-AE" sz="2400" dirty="0">
                <a:solidFill>
                  <a:srgbClr val="FF0000"/>
                </a:solidFill>
              </a:rPr>
              <a:t>نحتاج خطوتين لإكمال التسجيل</a:t>
            </a:r>
            <a:endParaRPr lang="en-US" sz="2400" dirty="0"/>
          </a:p>
          <a:p>
            <a:r>
              <a:rPr lang="en-US" sz="2000" dirty="0"/>
              <a:t> </a:t>
            </a:r>
            <a:r>
              <a:rPr lang="ar-AE" sz="2000" dirty="0"/>
              <a:t>ستمنحك الخطوة الأولى </a:t>
            </a:r>
            <a:r>
              <a:rPr lang="ar-AE" sz="2000" b="0" dirty="0"/>
              <a:t>الوصول إلى قارئ الصحافة والكتب الأكاديمية</a:t>
            </a:r>
            <a:endParaRPr lang="en-US" sz="2000" b="0" dirty="0"/>
          </a:p>
          <a:p>
            <a:r>
              <a:rPr lang="en-US" sz="2000" dirty="0"/>
              <a:t> </a:t>
            </a:r>
            <a:r>
              <a:rPr lang="ar-AE" sz="2000" dirty="0"/>
              <a:t>ستمنحك الخطوة الثانية </a:t>
            </a:r>
            <a:r>
              <a:rPr lang="ar-AE" sz="2000" b="0" dirty="0"/>
              <a:t>الوصول إلى الكتب الإلكترونية ، والكتب الصوتية ، والمجلات ، والقصص المصورة ، والتدريب على البرامج ، والأفلام المستقلة ، والحفلات الموسيقية</a:t>
            </a:r>
            <a:r>
              <a:rPr lang="ar-AE" sz="2000" dirty="0"/>
              <a:t>.</a:t>
            </a:r>
            <a:endParaRPr lang="en-US" sz="2000" dirty="0"/>
          </a:p>
          <a:p>
            <a:r>
              <a:rPr lang="ar-AE" sz="2000" dirty="0"/>
              <a:t>يمكن الوصول إلى قسم المسرح باستخدام أوراق الاعتماد المشتركة في الصفحة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EFCA1-7277-4158-99C1-C3A9F6BA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953" y="1016138"/>
            <a:ext cx="6257804" cy="50502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E6151-AB90-4956-BC55-F84CEAC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307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خطوات التسجيل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ar-AE" dirty="0"/>
              <a:t>خطوة</a:t>
            </a:r>
            <a:r>
              <a:rPr lang="en-US" dirty="0"/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حدد صفحات المكتبة الرقمية على موقع بلدك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انقر على زر التسجيل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املأ معلوماتك</a:t>
            </a:r>
            <a:r>
              <a:rPr lang="en-US" b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ستتلقى بعد ذلك بريدًا إلكترونيًا برقم مكتبتك ورابطًا لإعداد كلمة مرورك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يرجى إعداد كلمة المرور الخاصة بك باستخدام الرابط الفريد المرسل إليك عبر البريد الإلكتروني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714B3-C21E-4822-9E46-C50094F98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11" y="0"/>
            <a:ext cx="541198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75682-AE9F-4779-A434-DBC67473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136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خطوات التسجيل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4460028" cy="4500000"/>
          </a:xfrm>
        </p:spPr>
        <p:txBody>
          <a:bodyPr/>
          <a:lstStyle/>
          <a:p>
            <a:r>
              <a:rPr lang="ar-AE" dirty="0"/>
              <a:t>خطوة</a:t>
            </a:r>
            <a:r>
              <a:rPr lang="en-US" dirty="0"/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قم بزيارة </a:t>
            </a:r>
            <a:r>
              <a:rPr lang="en-US" b="0" dirty="0"/>
              <a:t>library.britishcouncil.org   </a:t>
            </a:r>
            <a:r>
              <a:rPr lang="ar-AE" b="0" dirty="0"/>
              <a:t>وانقر على حسابي واستخدم بيانات اعتماد عضويتك لتسجيل الدخول.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يمكنك الوصول إلى القارئ الصحفي وأقسام الكتب الأكاديمية على الفور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للوصول إلى الأقسام المتبقية ، يرجى إكمال خطوات التسجيل التالية</a:t>
            </a:r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E3218BF-FA0F-426D-875A-C5B46B7BE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21"/>
          <a:stretch/>
        </p:blipFill>
        <p:spPr>
          <a:xfrm>
            <a:off x="5415807" y="486000"/>
            <a:ext cx="6776193" cy="53546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437CF8-9B21-49A6-9BD3-2AA5E92D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149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خطوات التسجيل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9516726" cy="4500000"/>
          </a:xfrm>
        </p:spPr>
        <p:txBody>
          <a:bodyPr/>
          <a:lstStyle/>
          <a:p>
            <a:r>
              <a:rPr lang="ar-AE" dirty="0"/>
              <a:t>خطوة</a:t>
            </a:r>
            <a:r>
              <a:rPr lang="en-US" dirty="0"/>
              <a:t>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في هذه الخطوة لديك خياران ، التسجيل عبر الحاسوب</a:t>
            </a:r>
            <a:r>
              <a:rPr lang="en-US" b="0" dirty="0"/>
              <a:t> </a:t>
            </a:r>
          </a:p>
          <a:p>
            <a:r>
              <a:rPr lang="ar-AE" b="0" dirty="0"/>
              <a:t>أو عبر الهاتف المحمول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إذا اخترت التسجيل عبر الحاسوب، يرجى قراءة الصفحات 6 - 8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إذا كنت ترغب في التسجيل عبر تطبيق الهاتف المحمول ، يرجى قراءة الصفحات 9 - 11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889572-7EE8-4A04-991F-C0697B0F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613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خطوات التسجيل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باستخدام جهاز كمبيوتر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4460028" cy="4500000"/>
          </a:xfrm>
        </p:spPr>
        <p:txBody>
          <a:bodyPr/>
          <a:lstStyle/>
          <a:p>
            <a:r>
              <a:rPr lang="ar-AE" dirty="0"/>
              <a:t>خطوة</a:t>
            </a:r>
            <a:r>
              <a:rPr lang="en-US" dirty="0"/>
              <a:t> 2:  </a:t>
            </a:r>
            <a:r>
              <a:rPr lang="ar-AE" dirty="0"/>
              <a:t>ذا كنت ترغب في التسجيل في </a:t>
            </a:r>
            <a:r>
              <a:rPr lang="en-US" dirty="0"/>
              <a:t>RB</a:t>
            </a:r>
          </a:p>
          <a:p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باستخدام جهاز كمبيوتر</a:t>
            </a:r>
            <a:endParaRPr lang="en-US" b="0" dirty="0"/>
          </a:p>
          <a:p>
            <a:r>
              <a:rPr lang="ar-AE" b="0" dirty="0"/>
              <a:t>اضغط على أي من روابط الكتب الإلكترونية أو الكتب المسموعة أو المجلات أو القصص المصورة أو التدريب على البرامج أو الأفلام المستقلة أو الحفلات الموسيقية.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ستتم إعادة توجيهك إلى منصة </a:t>
            </a:r>
            <a:r>
              <a:rPr lang="en-US" b="0" dirty="0"/>
              <a:t>RB </a:t>
            </a:r>
            <a:r>
              <a:rPr lang="ar-AE" b="0" dirty="0"/>
              <a:t>الرقمية حيث ستحتاج للتسجيل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AE" b="0" dirty="0"/>
              <a:t>تسجيل</a:t>
            </a:r>
            <a:r>
              <a:rPr lang="en-US" b="0" dirty="0"/>
              <a:t> </a:t>
            </a:r>
            <a:r>
              <a:rPr lang="ar-AE" b="0" dirty="0"/>
              <a:t>اضغط على</a:t>
            </a:r>
            <a:r>
              <a:rPr lang="en-US" b="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C18F23-2C9A-49A9-A043-71D556ACB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29"/>
          <a:stretch/>
        </p:blipFill>
        <p:spPr>
          <a:xfrm>
            <a:off x="5351246" y="1195230"/>
            <a:ext cx="6305550" cy="1711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A4928-8BE9-4E0D-83ED-5BE7D25CB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99" y="3356676"/>
            <a:ext cx="5969876" cy="299732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56C2BE-C8A3-403E-8C9B-00F882EB3BE7}"/>
              </a:ext>
            </a:extLst>
          </p:cNvPr>
          <p:cNvCxnSpPr/>
          <p:nvPr/>
        </p:nvCxnSpPr>
        <p:spPr>
          <a:xfrm>
            <a:off x="9998765" y="3140765"/>
            <a:ext cx="327992" cy="215911"/>
          </a:xfrm>
          <a:prstGeom prst="straightConnector1">
            <a:avLst/>
          </a:prstGeom>
          <a:ln w="76200">
            <a:solidFill>
              <a:srgbClr val="005C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98825DA-ED5F-44A4-A674-8D5ABB56167D}"/>
              </a:ext>
            </a:extLst>
          </p:cNvPr>
          <p:cNvSpPr/>
          <p:nvPr/>
        </p:nvSpPr>
        <p:spPr>
          <a:xfrm>
            <a:off x="10112356" y="248213"/>
            <a:ext cx="2079644" cy="475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dirty="0"/>
              <a:t>Desktop Access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2B145-47BA-48C8-B39A-658E0A4C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53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خطوات التسجيل- باستخدام جهاز كمبيوتر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4460028" cy="570923"/>
          </a:xfrm>
        </p:spPr>
        <p:txBody>
          <a:bodyPr/>
          <a:lstStyle/>
          <a:p>
            <a:r>
              <a:rPr lang="ar-AE" dirty="0"/>
              <a:t>خطوة</a:t>
            </a:r>
            <a:r>
              <a:rPr lang="en-US" dirty="0"/>
              <a:t> 2</a:t>
            </a:r>
          </a:p>
          <a:p>
            <a:r>
              <a:rPr lang="ar-AE" b="0" dirty="0"/>
              <a:t>أدخل التفاصيل الخاصة بك لإنشاء بيانات اعتماد تسجيل الدخول الخاصة بك ، ثم اضغط على تسجيل. ستتمكن الآن من تسجيل الدخول والوصول إلى الموارد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6C145-1795-4923-B119-293586113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9" r="22718"/>
          <a:stretch/>
        </p:blipFill>
        <p:spPr>
          <a:xfrm>
            <a:off x="5466521" y="1383349"/>
            <a:ext cx="6420679" cy="51050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56C2BE-C8A3-403E-8C9B-00F882EB3BE7}"/>
              </a:ext>
            </a:extLst>
          </p:cNvPr>
          <p:cNvCxnSpPr>
            <a:cxnSpLocks/>
          </p:cNvCxnSpPr>
          <p:nvPr/>
        </p:nvCxnSpPr>
        <p:spPr>
          <a:xfrm flipV="1">
            <a:off x="5108028" y="4065105"/>
            <a:ext cx="759971" cy="231350"/>
          </a:xfrm>
          <a:prstGeom prst="straightConnector1">
            <a:avLst/>
          </a:prstGeom>
          <a:ln w="76200">
            <a:solidFill>
              <a:srgbClr val="005C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67F361-A5BD-454D-A262-DDCDC25F96D0}"/>
              </a:ext>
            </a:extLst>
          </p:cNvPr>
          <p:cNvSpPr txBox="1"/>
          <p:nvPr/>
        </p:nvSpPr>
        <p:spPr>
          <a:xfrm>
            <a:off x="2252482" y="3955775"/>
            <a:ext cx="3214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رقم البطاقة الذي استخدمته لتسجيل الدخول إلى لوحة التحكم الرئيسية في الخطوة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1DC9B8-4996-4AAB-B120-32C14C9C6974}"/>
              </a:ext>
            </a:extLst>
          </p:cNvPr>
          <p:cNvCxnSpPr>
            <a:cxnSpLocks/>
          </p:cNvCxnSpPr>
          <p:nvPr/>
        </p:nvCxnSpPr>
        <p:spPr>
          <a:xfrm flipV="1">
            <a:off x="5108028" y="4632522"/>
            <a:ext cx="3675449" cy="834001"/>
          </a:xfrm>
          <a:prstGeom prst="straightConnector1">
            <a:avLst/>
          </a:prstGeom>
          <a:ln w="76200">
            <a:solidFill>
              <a:srgbClr val="005C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D1446B-E590-4E2D-8867-66590C6F714F}"/>
              </a:ext>
            </a:extLst>
          </p:cNvPr>
          <p:cNvSpPr txBox="1"/>
          <p:nvPr/>
        </p:nvSpPr>
        <p:spPr>
          <a:xfrm>
            <a:off x="2837521" y="5255930"/>
            <a:ext cx="227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اختر بلدك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B36DF-68E9-496A-B0B0-F9951FECEFEF}"/>
              </a:ext>
            </a:extLst>
          </p:cNvPr>
          <p:cNvSpPr/>
          <p:nvPr/>
        </p:nvSpPr>
        <p:spPr>
          <a:xfrm>
            <a:off x="10112356" y="248213"/>
            <a:ext cx="2079644" cy="475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dirty="0"/>
              <a:t>Desktop Access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A3666C-9319-44D9-ADA5-D2B3D132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565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وصول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باستخدام جهاز كمبيوتر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4460028" cy="1340530"/>
          </a:xfrm>
        </p:spPr>
        <p:txBody>
          <a:bodyPr/>
          <a:lstStyle/>
          <a:p>
            <a:r>
              <a:rPr lang="ar-AE" dirty="0"/>
              <a:t>الخطوه </a:t>
            </a:r>
            <a:r>
              <a:rPr lang="en-US" dirty="0"/>
              <a:t> 3 : </a:t>
            </a:r>
          </a:p>
          <a:p>
            <a:r>
              <a:rPr lang="ar-AE" b="0" dirty="0"/>
              <a:t>الكمبيوتر المحمول جهاز كمبيوتر: يمكنك الوصول إلى الكتب المسموعة والمجلات والقصص المصورة والبرامج التعليمية والموسيقى من خلال متصفحك. قم بالتمرير إلى أسفل الصفحة لتنزيل وتثبيت تطبيق </a:t>
            </a:r>
            <a:r>
              <a:rPr lang="en-US" b="0" dirty="0"/>
              <a:t>Adobe Digital Editions (</a:t>
            </a:r>
            <a:r>
              <a:rPr lang="ar-AE" b="0" dirty="0"/>
              <a:t>لنظام التشغيل </a:t>
            </a:r>
            <a:r>
              <a:rPr lang="en-US" b="0" dirty="0"/>
              <a:t>Mac </a:t>
            </a:r>
            <a:r>
              <a:rPr lang="ar-AE" b="0" dirty="0"/>
              <a:t>أو </a:t>
            </a:r>
            <a:r>
              <a:rPr lang="en-US" b="0" dirty="0"/>
              <a:t>Windows) </a:t>
            </a:r>
            <a:r>
              <a:rPr lang="ar-AE" b="0" dirty="0"/>
              <a:t>لتتمكن من الاطلاع على الكتب الإلكترونية وقراءتها.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4CFBA-68EA-426B-97E1-DAA6D971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028" y="1753684"/>
            <a:ext cx="6640644" cy="30517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DE75B6-35AF-4DDB-8DCB-9EFFB2F8E533}"/>
              </a:ext>
            </a:extLst>
          </p:cNvPr>
          <p:cNvCxnSpPr>
            <a:cxnSpLocks/>
          </p:cNvCxnSpPr>
          <p:nvPr/>
        </p:nvCxnSpPr>
        <p:spPr>
          <a:xfrm flipV="1">
            <a:off x="10794084" y="4574059"/>
            <a:ext cx="0" cy="772689"/>
          </a:xfrm>
          <a:prstGeom prst="straightConnector1">
            <a:avLst/>
          </a:prstGeom>
          <a:ln w="76200">
            <a:solidFill>
              <a:srgbClr val="005C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3A75C6F-0341-48DC-8B3E-EBFA70ABC443}"/>
              </a:ext>
            </a:extLst>
          </p:cNvPr>
          <p:cNvSpPr/>
          <p:nvPr/>
        </p:nvSpPr>
        <p:spPr>
          <a:xfrm>
            <a:off x="10112356" y="248213"/>
            <a:ext cx="2079644" cy="475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dirty="0"/>
              <a:t>Desktop Access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3B02E-C281-41E3-ACA0-2C71A454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488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710D09-5CAC-954C-A1A2-34F0F35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>
                <a:latin typeface="Arial" panose="020B0604020202020204" pitchFamily="34" charset="0"/>
                <a:cs typeface="Arial" panose="020B0604020202020204" pitchFamily="34" charset="0"/>
              </a:rPr>
              <a:t>عملية التسجيل - الجوال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6B34-D37B-DF44-B29B-B64B088E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ish Council Sans"/>
                <a:ea typeface="+mn-ea"/>
                <a:cs typeface="+mn-cs"/>
              </a:rPr>
              <a:t>www.britishcouncil.org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FD188-443B-4228-878A-82AEB0A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4460028" cy="1340530"/>
          </a:xfrm>
        </p:spPr>
        <p:txBody>
          <a:bodyPr/>
          <a:lstStyle/>
          <a:p>
            <a:r>
              <a:rPr lang="ar-AE" dirty="0"/>
              <a:t>الخطوه</a:t>
            </a:r>
            <a:r>
              <a:rPr lang="en-US" dirty="0"/>
              <a:t> 2 : </a:t>
            </a:r>
            <a:r>
              <a:rPr lang="ar-AE" dirty="0"/>
              <a:t>إذا كنت ترغب في التسجيل باستخدام تطبيق </a:t>
            </a:r>
            <a:r>
              <a:rPr lang="en-US" dirty="0"/>
              <a:t>RB </a:t>
            </a:r>
            <a:r>
              <a:rPr lang="ar-AE" dirty="0"/>
              <a:t>الرقمي</a:t>
            </a:r>
          </a:p>
          <a:p>
            <a:r>
              <a:rPr lang="ar-AE" b="0" dirty="0"/>
              <a:t>قم بالتمرير إلى أسفل الصفحة أو انتقل إلى متجر التطبيقات الخاص بك (</a:t>
            </a:r>
            <a:r>
              <a:rPr lang="en-US" b="0" dirty="0"/>
              <a:t>Google Play </a:t>
            </a:r>
            <a:r>
              <a:rPr lang="ar-AE" b="0" dirty="0"/>
              <a:t>أو </a:t>
            </a:r>
            <a:r>
              <a:rPr lang="en-US" b="0" dirty="0"/>
              <a:t>iOS App Store </a:t>
            </a:r>
            <a:r>
              <a:rPr lang="ar-AE" b="0" dirty="0"/>
              <a:t>أو </a:t>
            </a:r>
            <a:r>
              <a:rPr lang="en-US" b="0" dirty="0"/>
              <a:t>Amazon App Store) </a:t>
            </a:r>
            <a:r>
              <a:rPr lang="ar-AE" b="0" dirty="0"/>
              <a:t>لتنزيل وتثبيت تطبيق </a:t>
            </a:r>
            <a:r>
              <a:rPr lang="en-US" b="0" dirty="0"/>
              <a:t>RB </a:t>
            </a:r>
            <a:r>
              <a:rPr lang="ar-AE" b="0" dirty="0"/>
              <a:t>الرقمي على جهازك.</a:t>
            </a:r>
          </a:p>
          <a:p>
            <a:endParaRPr lang="en-US" b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BDAD62-16EA-441F-9E73-2FB170030416}"/>
              </a:ext>
            </a:extLst>
          </p:cNvPr>
          <p:cNvSpPr/>
          <p:nvPr/>
        </p:nvSpPr>
        <p:spPr>
          <a:xfrm>
            <a:off x="10112356" y="248213"/>
            <a:ext cx="2079644" cy="475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dirty="0"/>
              <a:t>Mobile Access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2124E7-F3C7-4CC6-B31C-23EFE8B4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999" y="1463191"/>
            <a:ext cx="5895293" cy="295094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C6B141-8156-468B-9C3E-654E3EA6D6C3}"/>
              </a:ext>
            </a:extLst>
          </p:cNvPr>
          <p:cNvCxnSpPr>
            <a:cxnSpLocks/>
          </p:cNvCxnSpPr>
          <p:nvPr/>
        </p:nvCxnSpPr>
        <p:spPr>
          <a:xfrm flipV="1">
            <a:off x="9531341" y="4027786"/>
            <a:ext cx="0" cy="772689"/>
          </a:xfrm>
          <a:prstGeom prst="straightConnector1">
            <a:avLst/>
          </a:prstGeom>
          <a:ln w="76200">
            <a:solidFill>
              <a:srgbClr val="005C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22A27-2AB5-411F-8B30-5E4B99D2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4974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DEA0B92-3D81-4C72-95B6-37D287E25FEF}" vid="{D5FDD359-FE88-4411-B379-D8E14629FDC4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DEA0B92-3D81-4C72-95B6-37D287E25FEF}" vid="{AA42E3E4-A6F4-4B4C-BC07-A880DFCBAFD2}"/>
    </a:ext>
  </a:extLst>
</a:theme>
</file>

<file path=ppt/theme/theme3.xml><?xml version="1.0" encoding="utf-8"?>
<a:theme xmlns:a="http://schemas.openxmlformats.org/drawingml/2006/main" name="Cover - white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DEA0B92-3D81-4C72-95B6-37D287E25FEF}" vid="{28F69B4A-7982-40D1-8316-5F7EF2458C7B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DEA0B92-3D81-4C72-95B6-37D287E25FEF}" vid="{81DFA51F-8A28-4C19-9302-3104D2EC6B9E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DEA0B92-3D81-4C72-95B6-37D287E25FEF}" vid="{1C7DD756-0111-4B68-A3BA-E6187C121FB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Orang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FF8200"/>
      </a:accent1>
      <a:accent2>
        <a:srgbClr val="EA0034"/>
      </a:accent2>
      <a:accent3>
        <a:srgbClr val="FF00C8"/>
      </a:accent3>
      <a:accent4>
        <a:srgbClr val="B25EFF"/>
      </a:accent4>
      <a:accent5>
        <a:srgbClr val="00DCFF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DEA0B92-3D81-4C72-95B6-37D287E25FEF}" vid="{7431C2EA-9CA5-41CB-91ED-83D6E75D525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- orange widescreen</Template>
  <TotalTime>256</TotalTime>
  <Words>721</Words>
  <Application>Microsoft Office PowerPoint</Application>
  <PresentationFormat>Widescreen</PresentationFormat>
  <Paragraphs>101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British Council Sans Headline</vt:lpstr>
      <vt:lpstr>British Council Sans</vt:lpstr>
      <vt:lpstr>inherit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كيفية الوصول إلى مواردنا الرقمية</vt:lpstr>
      <vt:lpstr>خطوات التسجيل</vt:lpstr>
      <vt:lpstr>خطوات التسجيل</vt:lpstr>
      <vt:lpstr>خطوات التسجيل</vt:lpstr>
      <vt:lpstr>خطوات التسجيل</vt:lpstr>
      <vt:lpstr>خطوات التسجيل- باستخدام جهاز كمبيوتر</vt:lpstr>
      <vt:lpstr>خطوات التسجيل- باستخدام جهاز كمبيوتر</vt:lpstr>
      <vt:lpstr>وصول - باستخدام جهاز كمبيوتر</vt:lpstr>
      <vt:lpstr>عملية التسجيل - الجوال</vt:lpstr>
      <vt:lpstr>عملية التسجيل - الجوال</vt:lpstr>
      <vt:lpstr>عملية التسجيل - الجوال</vt:lpstr>
      <vt:lpstr>مسرح</vt:lpstr>
      <vt:lpstr>استفسارات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our digital ressources</dc:title>
  <dc:creator>Nejjar, Ichraq (Morocco)</dc:creator>
  <cp:lastModifiedBy>Laouar, Rania (Algeria)</cp:lastModifiedBy>
  <cp:revision>58</cp:revision>
  <cp:lastPrinted>2019-09-18T09:30:23Z</cp:lastPrinted>
  <dcterms:created xsi:type="dcterms:W3CDTF">2020-06-22T13:36:37Z</dcterms:created>
  <dcterms:modified xsi:type="dcterms:W3CDTF">2020-10-05T15:07:54Z</dcterms:modified>
</cp:coreProperties>
</file>